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5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 sz="2000"/>
            </a:pPr>
            <a:r>
              <a:rPr lang="en-US" sz="2000" dirty="0" smtClean="0"/>
              <a:t>ORIGEN DE LOS INGRESOS</a:t>
            </a:r>
            <a:endParaRPr lang="en-US" sz="20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%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Hoja1!$A$2:$A$5</c:f>
              <c:strCache>
                <c:ptCount val="4"/>
                <c:pt idx="0">
                  <c:v>Fondos propios</c:v>
                </c:pt>
                <c:pt idx="1">
                  <c:v>Subvenciones públicas</c:v>
                </c:pt>
                <c:pt idx="2">
                  <c:v>Subvenciones privadas</c:v>
                </c:pt>
                <c:pt idx="3">
                  <c:v>Otros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0.44</c:v>
                </c:pt>
                <c:pt idx="1">
                  <c:v>0.31500000000000022</c:v>
                </c:pt>
                <c:pt idx="2">
                  <c:v>0.15600000000000011</c:v>
                </c:pt>
                <c:pt idx="3">
                  <c:v>8.9000000000000065E-2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200"/>
          </a:pPr>
          <a:endParaRPr lang="es-ES"/>
        </a:p>
      </c:txPr>
    </c:legend>
    <c:plotVisOnly val="1"/>
    <c:dispBlanksAs val="zero"/>
  </c:chart>
  <c:txPr>
    <a:bodyPr/>
    <a:lstStyle/>
    <a:p>
      <a:pPr>
        <a:defRPr sz="1800"/>
      </a:pPr>
      <a:endParaRPr lang="es-E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s-ES"/>
  <c:chart>
    <c:title>
      <c:tx>
        <c:rich>
          <a:bodyPr/>
          <a:lstStyle/>
          <a:p>
            <a:pPr>
              <a:defRPr/>
            </a:pPr>
            <a:r>
              <a:rPr lang="en-US" sz="2000" dirty="0" smtClean="0"/>
              <a:t>INVERSIÓN DEL GASTO</a:t>
            </a:r>
            <a:endParaRPr lang="en-US" sz="20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6208678881787284E-2"/>
          <c:y val="0.2640601207708948"/>
          <c:w val="0.53531906559288267"/>
          <c:h val="0.6211711770587589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%</c:v>
                </c:pt>
              </c:strCache>
            </c:strRef>
          </c:tx>
          <c:dLbls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es-ES"/>
              </a:p>
            </c:txPr>
            <c:showPercent val="1"/>
            <c:showLeaderLines val="1"/>
          </c:dLbls>
          <c:cat>
            <c:strRef>
              <c:f>Hoja1!$A$2:$A$5</c:f>
              <c:strCache>
                <c:ptCount val="4"/>
                <c:pt idx="0">
                  <c:v>Gastos de personal</c:v>
                </c:pt>
                <c:pt idx="1">
                  <c:v>Mantenimiento entidad</c:v>
                </c:pt>
                <c:pt idx="2">
                  <c:v>Material</c:v>
                </c:pt>
                <c:pt idx="3">
                  <c:v>Otros</c:v>
                </c:pt>
              </c:strCache>
            </c:strRef>
          </c:cat>
          <c:val>
            <c:numRef>
              <c:f>Hoja1!$B$2:$B$5</c:f>
              <c:numCache>
                <c:formatCode>0.00%</c:formatCode>
                <c:ptCount val="4"/>
                <c:pt idx="0">
                  <c:v>0.77340000000000042</c:v>
                </c:pt>
                <c:pt idx="1">
                  <c:v>0.20200000000000001</c:v>
                </c:pt>
                <c:pt idx="2">
                  <c:v>1.1100000000000009E-2</c:v>
                </c:pt>
                <c:pt idx="3">
                  <c:v>1.3500000000000009E-2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200"/>
          </a:pPr>
          <a:endParaRPr lang="es-ES"/>
        </a:p>
      </c:txPr>
    </c:legend>
    <c:plotVisOnly val="1"/>
    <c:dispBlanksAs val="zero"/>
  </c:chart>
  <c:txPr>
    <a:bodyPr/>
    <a:lstStyle/>
    <a:p>
      <a:pPr>
        <a:defRPr sz="1800"/>
      </a:pPr>
      <a:endParaRPr lang="es-E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A3E82-AEE1-4026-A0B0-977B7C79D0DA}" type="datetimeFigureOut">
              <a:rPr lang="es-ES" smtClean="0"/>
              <a:t>05/07/2017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22D5C-2364-4D9B-8E69-1B5B2123EED3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DATOS ECONÓMICOS ACVEM 2015</a:t>
            </a:r>
            <a:endParaRPr lang="es-ES" sz="3600" dirty="0"/>
          </a:p>
        </p:txBody>
      </p:sp>
      <p:sp>
        <p:nvSpPr>
          <p:cNvPr id="5" name="4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99130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="" xmlns:p14="http://schemas.microsoft.com/office/powerpoint/2010/main" val="1944388583"/>
              </p:ext>
            </p:extLst>
          </p:nvPr>
        </p:nvGraphicFramePr>
        <p:xfrm>
          <a:off x="3442784" y="1629054"/>
          <a:ext cx="5184576" cy="22319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35563" y="1808820"/>
            <a:ext cx="2880320" cy="2146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El año 2015 ha representado un año de esfuerzo y lucha para conseguir financiación, esfuerzo que se ha visto recompensado por el </a:t>
            </a:r>
            <a:r>
              <a:rPr lang="es-ES" sz="1200" b="1" dirty="0" smtClean="0"/>
              <a:t>aumento de los ingresos </a:t>
            </a:r>
            <a:r>
              <a:rPr lang="es-ES" sz="1200" dirty="0" smtClean="0"/>
              <a:t>provenientes de fondos públicos y privados respecto del año anterior. De esta forma,  hemos conseguido recuperar ligeramente nuestras cuentas y poder desarrollar nuestra función con un cierto desahogo.</a:t>
            </a:r>
            <a:r>
              <a:rPr lang="es-ES" sz="1200" dirty="0"/>
              <a:t> </a:t>
            </a:r>
            <a:r>
              <a:rPr lang="es-ES" sz="1200" dirty="0" smtClean="0"/>
              <a:t>No obstante, los recursos económicos resultan todavía insuficientes.</a:t>
            </a:r>
            <a:endParaRPr lang="es-ES" sz="1200" dirty="0"/>
          </a:p>
        </p:txBody>
      </p:sp>
      <p:graphicFrame>
        <p:nvGraphicFramePr>
          <p:cNvPr id="8" name="7 Gráfico"/>
          <p:cNvGraphicFramePr/>
          <p:nvPr>
            <p:extLst>
              <p:ext uri="{D42A27DB-BD31-4B8C-83A1-F6EECF244321}">
                <p14:modId xmlns="" xmlns:p14="http://schemas.microsoft.com/office/powerpoint/2010/main" val="1000840515"/>
              </p:ext>
            </p:extLst>
          </p:nvPr>
        </p:nvGraphicFramePr>
        <p:xfrm>
          <a:off x="251520" y="4232560"/>
          <a:ext cx="5160235" cy="19507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5724128" y="4232561"/>
            <a:ext cx="28803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200" dirty="0" smtClean="0"/>
              <a:t>La </a:t>
            </a:r>
            <a:r>
              <a:rPr lang="es-ES" sz="1200" dirty="0"/>
              <a:t>mayor parte de los recursos  </a:t>
            </a:r>
            <a:r>
              <a:rPr lang="es-ES" sz="1200" dirty="0" smtClean="0"/>
              <a:t>económicos </a:t>
            </a:r>
            <a:r>
              <a:rPr lang="es-ES" sz="1200" b="1" dirty="0" smtClean="0"/>
              <a:t>(77,3%</a:t>
            </a:r>
            <a:r>
              <a:rPr lang="es-ES" sz="1200" dirty="0" smtClean="0"/>
              <a:t>) van </a:t>
            </a:r>
            <a:r>
              <a:rPr lang="es-ES" sz="1200" dirty="0"/>
              <a:t>destinados </a:t>
            </a:r>
            <a:r>
              <a:rPr lang="es-ES" sz="1200" dirty="0" smtClean="0"/>
              <a:t>a sufragar los gastos del </a:t>
            </a:r>
            <a:r>
              <a:rPr lang="es-ES" sz="1200" dirty="0"/>
              <a:t>equipo </a:t>
            </a:r>
            <a:r>
              <a:rPr lang="es-ES" sz="1200" dirty="0" smtClean="0"/>
              <a:t>profesional de ACVEM para impulsar el </a:t>
            </a:r>
            <a:r>
              <a:rPr lang="es-ES" sz="1200" b="1" dirty="0"/>
              <a:t>á</a:t>
            </a:r>
            <a:r>
              <a:rPr lang="es-ES" sz="1200" b="1" dirty="0" smtClean="0"/>
              <a:t>rea de Rehabilitación (Psicología, Logopedia, Fisioterapia y Trabajo social</a:t>
            </a:r>
            <a:r>
              <a:rPr lang="es-ES" sz="1200" dirty="0" smtClean="0"/>
              <a:t>). De esta forma se priorizan los Servicios directos a las personas enfermas de Esclerosis Múltiple y a sus familiares.</a:t>
            </a:r>
            <a:endParaRPr lang="es-ES" sz="1200" dirty="0"/>
          </a:p>
        </p:txBody>
      </p:sp>
    </p:spTree>
    <p:extLst>
      <p:ext uri="{BB962C8B-B14F-4D97-AF65-F5344CB8AC3E}">
        <p14:creationId xmlns="" xmlns:p14="http://schemas.microsoft.com/office/powerpoint/2010/main" val="282519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136</Words>
  <Application>Microsoft Office PowerPoint</Application>
  <PresentationFormat>Presentación en pantalla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DATOS ECONÓMICOS ACVEM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lara</dc:creator>
  <cp:lastModifiedBy>lara</cp:lastModifiedBy>
  <cp:revision>2</cp:revision>
  <dcterms:created xsi:type="dcterms:W3CDTF">2017-07-05T10:20:26Z</dcterms:created>
  <dcterms:modified xsi:type="dcterms:W3CDTF">2017-07-05T10:21:49Z</dcterms:modified>
</cp:coreProperties>
</file>